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31" r:id="rId3"/>
    <p:sldId id="336" r:id="rId4"/>
    <p:sldId id="335" r:id="rId5"/>
    <p:sldId id="346" r:id="rId6"/>
    <p:sldId id="332" r:id="rId7"/>
    <p:sldId id="298" r:id="rId8"/>
    <p:sldId id="366" r:id="rId9"/>
    <p:sldId id="341" r:id="rId10"/>
    <p:sldId id="342" r:id="rId11"/>
    <p:sldId id="355" r:id="rId12"/>
    <p:sldId id="357" r:id="rId13"/>
    <p:sldId id="356" r:id="rId14"/>
    <p:sldId id="358" r:id="rId15"/>
    <p:sldId id="367" r:id="rId16"/>
    <p:sldId id="337" r:id="rId17"/>
    <p:sldId id="359" r:id="rId18"/>
    <p:sldId id="368" r:id="rId19"/>
    <p:sldId id="369" r:id="rId20"/>
    <p:sldId id="360" r:id="rId21"/>
    <p:sldId id="299" r:id="rId22"/>
    <p:sldId id="361" r:id="rId23"/>
    <p:sldId id="333" r:id="rId24"/>
    <p:sldId id="316" r:id="rId25"/>
    <p:sldId id="362" r:id="rId26"/>
    <p:sldId id="365" r:id="rId27"/>
    <p:sldId id="269" r:id="rId28"/>
    <p:sldId id="301" r:id="rId29"/>
    <p:sldId id="363" r:id="rId30"/>
    <p:sldId id="338" r:id="rId31"/>
    <p:sldId id="339" r:id="rId32"/>
    <p:sldId id="340" r:id="rId33"/>
    <p:sldId id="343" r:id="rId34"/>
    <p:sldId id="344" r:id="rId35"/>
    <p:sldId id="345" r:id="rId36"/>
    <p:sldId id="324" r:id="rId37"/>
    <p:sldId id="277" r:id="rId38"/>
    <p:sldId id="347" r:id="rId39"/>
    <p:sldId id="349" r:id="rId40"/>
    <p:sldId id="348" r:id="rId41"/>
    <p:sldId id="353" r:id="rId42"/>
    <p:sldId id="354" r:id="rId43"/>
    <p:sldId id="303" r:id="rId44"/>
    <p:sldId id="350" r:id="rId45"/>
    <p:sldId id="351" r:id="rId46"/>
    <p:sldId id="352" r:id="rId47"/>
    <p:sldId id="364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471" autoAdjust="0"/>
    <p:restoredTop sz="94660"/>
  </p:normalViewPr>
  <p:slideViewPr>
    <p:cSldViewPr>
      <p:cViewPr>
        <p:scale>
          <a:sx n="55" d="100"/>
          <a:sy n="55" d="100"/>
        </p:scale>
        <p:origin x="-148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56C3A-DF4E-4E0D-949B-F1CB2A0B35AB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6427F-B6AC-4655-BC7C-70E26720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38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6427F-B6AC-4655-BC7C-70E267208B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61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Detailed representation of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renin–angiotensin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system cascade. The metabolic pathways involved in the generation of the main products of this system are focused in the insert. ACE,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angiotensin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-converting enzyme;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Ang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angiotensin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;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Aog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angiotensinogen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; AMP,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aminopeptidase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; AT</a:t>
            </a:r>
            <a:r>
              <a:rPr lang="en-GB" baseline="-33000" dirty="0">
                <a:latin typeface="Arial" charset="0"/>
                <a:ea typeface="msgothic" charset="0"/>
                <a:cs typeface="msgothic" charset="0"/>
              </a:rPr>
              <a:t>1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Ang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II type 1 receptor; AT</a:t>
            </a:r>
            <a:r>
              <a:rPr lang="en-GB" baseline="-33000" dirty="0">
                <a:latin typeface="Arial" charset="0"/>
                <a:ea typeface="msgothic" charset="0"/>
                <a:cs typeface="msgothic" charset="0"/>
              </a:rPr>
              <a:t>2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Ang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II type 2 receptor;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Mas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Ang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-(1–7) receptor; D-Amp,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dipeptidyl-aminopeptidase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; IRAP, insulin regulated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aminopeptidase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; PCP,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prolylcarboxypeptidase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; PEP,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prolylendopeptidase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; NEP, neutral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endopeptidase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24.11; (P)RR, (pro)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renin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receptor.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7816D8-365E-4F72-949E-7E279B2D5E6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24BB23E-D03A-4BC3-A89D-CFAF10DA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001000" cy="19751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RAAS Basic physiology and </a:t>
            </a:r>
            <a:r>
              <a:rPr lang="en-US" dirty="0" err="1" smtClean="0"/>
              <a:t>Pathophysiolgy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Part-I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5105400"/>
            <a:ext cx="2209800" cy="1066800"/>
          </a:xfrm>
        </p:spPr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Rakesh</a:t>
            </a:r>
            <a:r>
              <a:rPr lang="en-US" dirty="0" smtClean="0"/>
              <a:t> K </a:t>
            </a:r>
          </a:p>
          <a:p>
            <a:r>
              <a:rPr lang="en-US" dirty="0" smtClean="0"/>
              <a:t>SR Cardiology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RALES and EPHESUS trials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79160"/>
          </a:xfrm>
        </p:spPr>
        <p:txBody>
          <a:bodyPr>
            <a:normAutofit/>
          </a:bodyPr>
          <a:lstStyle/>
          <a:p>
            <a:r>
              <a:rPr lang="en-US" dirty="0" smtClean="0"/>
              <a:t>Showed that </a:t>
            </a:r>
            <a:r>
              <a:rPr lang="en-US" dirty="0" err="1" smtClean="0"/>
              <a:t>aldosterone</a:t>
            </a:r>
            <a:r>
              <a:rPr lang="en-US" dirty="0" smtClean="0"/>
              <a:t> antagonism on top of </a:t>
            </a:r>
            <a:r>
              <a:rPr lang="en-US" dirty="0" err="1" smtClean="0"/>
              <a:t>Ang</a:t>
            </a:r>
            <a:r>
              <a:rPr lang="en-US" dirty="0" smtClean="0"/>
              <a:t> II blockade provided a major additive benefit as it reduced significantly overall mortality and the rate of death from cardiovascular causes among patients with severe heart failure or after acute myocardial infarction.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Hormonal peptide-340 AA.</a:t>
            </a:r>
          </a:p>
          <a:p>
            <a:pPr lvl="0"/>
            <a:r>
              <a:rPr lang="en-US" dirty="0" smtClean="0"/>
              <a:t>An enzyme .T½ -15 min ,prepared and stored in granular JG cells in kidney and also other tissues.</a:t>
            </a:r>
          </a:p>
          <a:p>
            <a:pPr lvl="0"/>
            <a:r>
              <a:rPr lang="en-US" dirty="0" smtClean="0"/>
              <a:t>It catalyzes the rate limiting step of RAAS.</a:t>
            </a:r>
          </a:p>
          <a:p>
            <a:pPr lvl="0"/>
            <a:r>
              <a:rPr lang="en-US" dirty="0" smtClean="0"/>
              <a:t>Stretch receptors (pressure sensor) in the afferent arteriole, local SNS , Na content of the tubular fluid reaching the macula Desna cell influence the release of Renin from JG cell.</a:t>
            </a:r>
          </a:p>
          <a:p>
            <a:pPr lvl="0"/>
            <a:r>
              <a:rPr lang="en-US" dirty="0" err="1" smtClean="0"/>
              <a:t>Renin</a:t>
            </a:r>
            <a:r>
              <a:rPr lang="en-US" dirty="0" smtClean="0"/>
              <a:t> production is ↓ </a:t>
            </a:r>
            <a:r>
              <a:rPr lang="en-US" dirty="0" err="1" smtClean="0"/>
              <a:t>indomethacin</a:t>
            </a:r>
            <a:r>
              <a:rPr lang="en-US" dirty="0" smtClean="0"/>
              <a:t>, b-Blocker, </a:t>
            </a:r>
            <a:r>
              <a:rPr lang="en-US" dirty="0" err="1" smtClean="0"/>
              <a:t>Ang</a:t>
            </a:r>
            <a:r>
              <a:rPr lang="en-US" dirty="0" smtClean="0"/>
              <a:t> II receptor and </a:t>
            </a:r>
            <a:r>
              <a:rPr lang="en-US" dirty="0" err="1" smtClean="0"/>
              <a:t>pepstatin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629400" cy="4144963"/>
          </a:xfrm>
        </p:spPr>
        <p:txBody>
          <a:bodyPr/>
          <a:lstStyle/>
          <a:p>
            <a:r>
              <a:rPr lang="en-US" dirty="0" smtClean="0"/>
              <a:t>ACE-</a:t>
            </a:r>
            <a:r>
              <a:rPr lang="en-US" dirty="0" err="1" smtClean="0"/>
              <a:t>ecto</a:t>
            </a:r>
            <a:r>
              <a:rPr lang="en-US" dirty="0" smtClean="0"/>
              <a:t> enzyme two forms </a:t>
            </a:r>
          </a:p>
          <a:p>
            <a:r>
              <a:rPr lang="en-US" dirty="0" smtClean="0"/>
              <a:t>A somatic - throughout the body. </a:t>
            </a:r>
          </a:p>
          <a:p>
            <a:r>
              <a:rPr lang="en-US" dirty="0" smtClean="0"/>
              <a:t>A germinal cell.</a:t>
            </a:r>
          </a:p>
          <a:p>
            <a:r>
              <a:rPr lang="en-US" dirty="0" smtClean="0"/>
              <a:t>One gene chromosome 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Angiotensinogen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453 amino acids</a:t>
            </a:r>
          </a:p>
          <a:p>
            <a:r>
              <a:rPr lang="en-US" dirty="0" smtClean="0"/>
              <a:t>↑ by </a:t>
            </a:r>
            <a:r>
              <a:rPr lang="en-US" dirty="0" err="1" smtClean="0"/>
              <a:t>glucocorticoids</a:t>
            </a:r>
            <a:r>
              <a:rPr lang="en-US" dirty="0" smtClean="0"/>
              <a:t>, thyroid hormones, estrogens, several cytokines, </a:t>
            </a:r>
            <a:r>
              <a:rPr lang="en-US" dirty="0" err="1" smtClean="0"/>
              <a:t>Ang</a:t>
            </a:r>
            <a:r>
              <a:rPr lang="en-US" dirty="0" smtClean="0"/>
              <a:t> II.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Angiotensinogen</a:t>
            </a:r>
            <a:r>
              <a:rPr lang="en-US" dirty="0" smtClean="0"/>
              <a:t> is cleaved by </a:t>
            </a:r>
            <a:r>
              <a:rPr lang="en-US" dirty="0" err="1" smtClean="0"/>
              <a:t>Renin</a:t>
            </a:r>
            <a:r>
              <a:rPr lang="en-US" dirty="0" smtClean="0"/>
              <a:t> →inert </a:t>
            </a:r>
            <a:r>
              <a:rPr lang="en-US" dirty="0" err="1" smtClean="0"/>
              <a:t>decapeptide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- I.</a:t>
            </a:r>
          </a:p>
          <a:p>
            <a:r>
              <a:rPr lang="en-US" dirty="0" smtClean="0"/>
              <a:t>It has 1/100th potency of </a:t>
            </a:r>
            <a:r>
              <a:rPr lang="en-US" dirty="0" err="1" smtClean="0"/>
              <a:t>Ang</a:t>
            </a:r>
            <a:r>
              <a:rPr lang="en-US" dirty="0" smtClean="0"/>
              <a:t> II.</a:t>
            </a:r>
          </a:p>
          <a:p>
            <a:r>
              <a:rPr lang="en-US" dirty="0" smtClean="0"/>
              <a:t>Source of </a:t>
            </a:r>
            <a:r>
              <a:rPr lang="en-US" dirty="0" err="1" smtClean="0"/>
              <a:t>Angiotensinogen</a:t>
            </a:r>
            <a:r>
              <a:rPr lang="en-US" dirty="0" smtClean="0"/>
              <a:t>- liver, kidney, brain, heart, vascular, adrenal gland, ovary, placenta, and adipose tissue.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algn="ctr"/>
            <a:r>
              <a:rPr lang="en-US" dirty="0" err="1" smtClean="0"/>
              <a:t>Angiotensin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839200" cy="6172200"/>
          </a:xfrm>
        </p:spPr>
        <p:txBody>
          <a:bodyPr>
            <a:noAutofit/>
          </a:bodyPr>
          <a:lstStyle/>
          <a:p>
            <a:pPr lvl="0"/>
            <a:r>
              <a:rPr lang="en-US" sz="2800" dirty="0" err="1" smtClean="0"/>
              <a:t>Angiotensin</a:t>
            </a:r>
            <a:r>
              <a:rPr lang="en-US" sz="2800" dirty="0" smtClean="0"/>
              <a:t> II one of the most potent vasoconstrictors (8 times that of NA)</a:t>
            </a:r>
          </a:p>
          <a:p>
            <a:pPr lvl="0"/>
            <a:r>
              <a:rPr lang="en-US" sz="2800" dirty="0" smtClean="0"/>
              <a:t>Its hypertensive activity ↓in </a:t>
            </a:r>
            <a:r>
              <a:rPr lang="en-US" sz="2800" dirty="0" err="1" smtClean="0"/>
              <a:t>hypernatemia</a:t>
            </a:r>
            <a:r>
              <a:rPr lang="en-US" sz="2800" dirty="0" smtClean="0"/>
              <a:t> and cirrhosis.</a:t>
            </a:r>
          </a:p>
          <a:p>
            <a:pPr lvl="0"/>
            <a:r>
              <a:rPr lang="en-US" sz="2800" dirty="0" err="1" smtClean="0"/>
              <a:t>Angiotensin</a:t>
            </a:r>
            <a:r>
              <a:rPr lang="en-US" sz="2800" dirty="0" smtClean="0"/>
              <a:t> II causes</a:t>
            </a:r>
          </a:p>
          <a:p>
            <a:pPr lvl="1"/>
            <a:r>
              <a:rPr lang="en-US" sz="2400" dirty="0" smtClean="0"/>
              <a:t>↑adrenal cortex Aldosterone secretion.</a:t>
            </a:r>
          </a:p>
          <a:p>
            <a:pPr lvl="1"/>
            <a:r>
              <a:rPr lang="en-US" sz="2400" dirty="0" smtClean="0"/>
              <a:t>↑ nor epinephrine by a direct action on postganglionic sympathetic neurons.</a:t>
            </a:r>
          </a:p>
          <a:p>
            <a:pPr lvl="1"/>
            <a:r>
              <a:rPr lang="en-US" sz="2400" dirty="0" smtClean="0"/>
              <a:t>↑contraction of </a:t>
            </a:r>
            <a:r>
              <a:rPr lang="en-US" sz="2400" dirty="0" err="1" smtClean="0"/>
              <a:t>mesangial</a:t>
            </a:r>
            <a:r>
              <a:rPr lang="en-US" sz="2400" dirty="0" smtClean="0"/>
              <a:t> cells (↓ GFR).</a:t>
            </a:r>
          </a:p>
          <a:p>
            <a:pPr lvl="1"/>
            <a:r>
              <a:rPr lang="en-US" sz="2400" dirty="0" smtClean="0"/>
              <a:t>Direct action on renal tubules to increase Na+ </a:t>
            </a:r>
            <a:r>
              <a:rPr lang="en-US" sz="2400" dirty="0" err="1" smtClean="0"/>
              <a:t>reabsorption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On brain it decrease the sensitivity of the </a:t>
            </a:r>
            <a:r>
              <a:rPr lang="en-US" sz="2400" dirty="0" err="1" smtClean="0"/>
              <a:t>baroreflex</a:t>
            </a:r>
            <a:r>
              <a:rPr lang="en-US" sz="2400" dirty="0" smtClean="0"/>
              <a:t> → potentiates the pressure effect of </a:t>
            </a:r>
            <a:r>
              <a:rPr lang="en-US" sz="2400" dirty="0" err="1" smtClean="0"/>
              <a:t>Angiotensin</a:t>
            </a:r>
            <a:r>
              <a:rPr lang="en-US" sz="2400" dirty="0" smtClean="0"/>
              <a:t> II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↑</a:t>
            </a:r>
            <a:r>
              <a:rPr lang="en-US" sz="2400" dirty="0" smtClean="0"/>
              <a:t>H20 intake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↑</a:t>
            </a:r>
            <a:r>
              <a:rPr lang="en-US" sz="2400" dirty="0" smtClean="0"/>
              <a:t>Vasopressin and ACTH secretion.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pPr lvl="0"/>
            <a:r>
              <a:rPr lang="en-US" sz="3200" dirty="0" err="1" smtClean="0"/>
              <a:t>Ang</a:t>
            </a:r>
            <a:r>
              <a:rPr lang="en-US" sz="3200" dirty="0" smtClean="0"/>
              <a:t> II does not penetrate the blood–brain barrier, but it triggers these responses by acting on the circum ventricular organs.</a:t>
            </a:r>
          </a:p>
          <a:p>
            <a:pPr lvl="0"/>
            <a:r>
              <a:rPr lang="en-US" sz="3200" dirty="0" smtClean="0"/>
              <a:t>The area </a:t>
            </a:r>
            <a:r>
              <a:rPr lang="en-US" sz="3200" dirty="0" err="1" smtClean="0"/>
              <a:t>postrema</a:t>
            </a:r>
            <a:r>
              <a:rPr lang="en-US" sz="3200" dirty="0" smtClean="0"/>
              <a:t>- ↑ Blood pressure</a:t>
            </a:r>
          </a:p>
          <a:p>
            <a:pPr lvl="0"/>
            <a:r>
              <a:rPr lang="en-US" sz="3200" dirty="0" err="1" smtClean="0"/>
              <a:t>Subfornical</a:t>
            </a:r>
            <a:r>
              <a:rPr lang="en-US" sz="3200" dirty="0" smtClean="0"/>
              <a:t> organ (SFO) and the </a:t>
            </a:r>
            <a:r>
              <a:rPr lang="en-US" sz="3200" dirty="0" err="1" smtClean="0"/>
              <a:t>organum</a:t>
            </a:r>
            <a:r>
              <a:rPr lang="en-US" sz="3200" dirty="0" smtClean="0"/>
              <a:t> </a:t>
            </a:r>
            <a:r>
              <a:rPr lang="en-US" sz="3200" dirty="0" err="1" smtClean="0"/>
              <a:t>vasculosum</a:t>
            </a:r>
            <a:r>
              <a:rPr lang="en-US" sz="3200" dirty="0" smtClean="0"/>
              <a:t> of the lamina </a:t>
            </a:r>
            <a:r>
              <a:rPr lang="en-US" sz="3200" dirty="0" err="1" smtClean="0"/>
              <a:t>terminalis</a:t>
            </a:r>
            <a:r>
              <a:rPr lang="en-US" sz="3200" dirty="0" smtClean="0"/>
              <a:t> (OVLT)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err="1" smtClean="0"/>
              <a:t>dispogenic</a:t>
            </a:r>
            <a:r>
              <a:rPr lang="en-US" sz="3200" dirty="0" smtClean="0"/>
              <a:t> effect.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Angiotensin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main receptors: </a:t>
            </a:r>
            <a:r>
              <a:rPr lang="en-US" dirty="0" err="1" smtClean="0"/>
              <a:t>Ang</a:t>
            </a:r>
            <a:r>
              <a:rPr lang="en-US" dirty="0" smtClean="0"/>
              <a:t> II type 1 receptor (AT1R) and </a:t>
            </a:r>
            <a:r>
              <a:rPr lang="en-US" dirty="0" err="1" smtClean="0"/>
              <a:t>Ang</a:t>
            </a:r>
            <a:r>
              <a:rPr lang="en-US" dirty="0" smtClean="0"/>
              <a:t> II type 2 receptor (AT2R) </a:t>
            </a:r>
          </a:p>
          <a:p>
            <a:r>
              <a:rPr lang="en-US" dirty="0" smtClean="0"/>
              <a:t>Hemodynamic actions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AT1R. </a:t>
            </a:r>
          </a:p>
          <a:p>
            <a:r>
              <a:rPr lang="en-US" dirty="0" smtClean="0"/>
              <a:t>AT2R highly expressed in fetus &amp; regulate fetal development. </a:t>
            </a:r>
          </a:p>
          <a:p>
            <a:r>
              <a:rPr lang="en-US" dirty="0" smtClean="0"/>
              <a:t>AT2R also detectable in adult heart, kidney, adrenal glands, brain, ovaries and uterus, and the vessels.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Angiotensin</a:t>
            </a:r>
            <a:r>
              <a:rPr lang="en-US" dirty="0" smtClean="0"/>
              <a:t> II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AT1R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Chromosome 3 gene</a:t>
            </a:r>
          </a:p>
          <a:p>
            <a:pPr lvl="0"/>
            <a:r>
              <a:rPr lang="en-US" dirty="0" smtClean="0"/>
              <a:t>G protein coupled receptor.</a:t>
            </a:r>
          </a:p>
          <a:p>
            <a:pPr lvl="0"/>
            <a:r>
              <a:rPr lang="en-US" dirty="0" err="1" smtClean="0"/>
              <a:t>Phospholipase</a:t>
            </a:r>
            <a:r>
              <a:rPr lang="en-US" dirty="0" smtClean="0"/>
              <a:t> C [PLC]</a:t>
            </a:r>
          </a:p>
          <a:p>
            <a:pPr lvl="0"/>
            <a:r>
              <a:rPr lang="en-US" dirty="0" smtClean="0"/>
              <a:t>Second messengers IP3/DAG </a:t>
            </a:r>
          </a:p>
          <a:p>
            <a:pPr lvl="0"/>
            <a:r>
              <a:rPr lang="en-US" dirty="0" smtClean="0"/>
              <a:t>IP3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↑ cytosolic Ca2+ from intracellular store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dirty="0" err="1" smtClean="0"/>
              <a:t>Vasopressor</a:t>
            </a:r>
            <a:r>
              <a:rPr lang="en-US" dirty="0" smtClean="0"/>
              <a:t> and contraction of heart </a:t>
            </a:r>
          </a:p>
          <a:p>
            <a:pPr lvl="1"/>
            <a:r>
              <a:rPr lang="en-US" dirty="0" smtClean="0"/>
              <a:t>Ca/</a:t>
            </a:r>
            <a:r>
              <a:rPr lang="en-US" dirty="0" err="1" smtClean="0"/>
              <a:t>calmodulin</a:t>
            </a:r>
            <a:r>
              <a:rPr lang="en-US" dirty="0" smtClean="0"/>
              <a:t> dependent </a:t>
            </a:r>
            <a:r>
              <a:rPr lang="en-US" dirty="0" err="1" smtClean="0"/>
              <a:t>kinase</a:t>
            </a:r>
            <a:r>
              <a:rPr lang="en-US" dirty="0" smtClean="0"/>
              <a:t> [Ca2*/CMK-II] &amp; </a:t>
            </a:r>
            <a:r>
              <a:rPr lang="en-US" dirty="0" err="1" smtClean="0"/>
              <a:t>calcinurin</a:t>
            </a:r>
            <a:r>
              <a:rPr lang="en-US" dirty="0" smtClean="0"/>
              <a:t> activation</a:t>
            </a:r>
            <a:r>
              <a:rPr lang="en-US" dirty="0" smtClean="0">
                <a:sym typeface="Wingdings" pitchFamily="2" charset="2"/>
              </a:rPr>
              <a:t> Modulates Gene expression</a:t>
            </a:r>
            <a:endParaRPr lang="en-US" dirty="0" smtClean="0"/>
          </a:p>
          <a:p>
            <a:pPr lvl="0"/>
            <a:r>
              <a:rPr lang="en-US" dirty="0" smtClean="0"/>
              <a:t>DAG</a:t>
            </a:r>
            <a:r>
              <a:rPr lang="en-US" dirty="0" smtClean="0">
                <a:sym typeface="Wingdings" pitchFamily="2" charset="2"/>
              </a:rPr>
              <a:t>PKC Modulates Gene </a:t>
            </a:r>
            <a:r>
              <a:rPr lang="en-US" dirty="0" err="1" smtClean="0">
                <a:sym typeface="Wingdings" pitchFamily="2" charset="2"/>
              </a:rPr>
              <a:t>expressio</a:t>
            </a:r>
            <a:r>
              <a:rPr lang="en-US" dirty="0" smtClean="0">
                <a:sym typeface="Wingdings" pitchFamily="2" charset="2"/>
              </a:rPr>
              <a:t> MAPK cascade/</a:t>
            </a:r>
            <a:r>
              <a:rPr lang="en-US" dirty="0" smtClean="0"/>
              <a:t>tyrosine </a:t>
            </a:r>
            <a:r>
              <a:rPr lang="en-US" dirty="0" err="1" smtClean="0"/>
              <a:t>kinase</a:t>
            </a:r>
            <a:r>
              <a:rPr lang="en-US" dirty="0" smtClean="0"/>
              <a:t> cascade.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3962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AT2R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X chromosome</a:t>
            </a:r>
          </a:p>
          <a:p>
            <a:pPr lvl="0"/>
            <a:r>
              <a:rPr lang="en-US" dirty="0" smtClean="0"/>
              <a:t>G protein/</a:t>
            </a:r>
            <a:r>
              <a:rPr lang="en-US" dirty="0" err="1" smtClean="0"/>
              <a:t>phosphatases</a:t>
            </a:r>
            <a:r>
              <a:rPr lang="en-US" dirty="0" smtClean="0"/>
              <a:t>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Antagonize growth effects</a:t>
            </a:r>
          </a:p>
          <a:p>
            <a:pPr lvl="1"/>
            <a:r>
              <a:rPr lang="en-US" dirty="0" smtClean="0"/>
              <a:t>Open K+ channel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↑</a:t>
            </a:r>
            <a:r>
              <a:rPr lang="en-US" dirty="0" smtClean="0"/>
              <a:t>NO &amp; </a:t>
            </a:r>
            <a:r>
              <a:rPr lang="en-US" dirty="0" err="1" smtClean="0"/>
              <a:t>bradykinin</a:t>
            </a:r>
            <a:r>
              <a:rPr lang="en-US" dirty="0" smtClean="0"/>
              <a:t> production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↑</a:t>
            </a:r>
            <a:r>
              <a:rPr lang="en-US" dirty="0" smtClean="0"/>
              <a:t>intracellular </a:t>
            </a:r>
            <a:r>
              <a:rPr lang="en-US" dirty="0" err="1" smtClean="0"/>
              <a:t>cGMP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Calibri"/>
                <a:cs typeface="Calibri"/>
                <a:sym typeface="Wingdings" pitchFamily="2" charset="2"/>
              </a:rPr>
              <a:t>↓Ca2*conc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AT2R -plentiful in fetal /neonatal life / also in brain and other organs in adults.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7772400" cy="589836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AT1R in the arterioles and the AT1R in the adrenal cortex are regulated in opposite ways</a:t>
            </a:r>
          </a:p>
          <a:p>
            <a:pPr lvl="0"/>
            <a:r>
              <a:rPr lang="en-US" dirty="0" smtClean="0"/>
              <a:t>That is an excess of </a:t>
            </a:r>
            <a:r>
              <a:rPr lang="en-US" dirty="0" err="1" smtClean="0"/>
              <a:t>angiotensin</a:t>
            </a:r>
            <a:r>
              <a:rPr lang="en-US" dirty="0" smtClean="0"/>
              <a:t> II down-regulates the vascular receptors, but it up-regulates the </a:t>
            </a:r>
            <a:r>
              <a:rPr lang="en-US" dirty="0" err="1" smtClean="0"/>
              <a:t>adreno</a:t>
            </a:r>
            <a:r>
              <a:rPr lang="en-US" dirty="0" smtClean="0"/>
              <a:t> cortical receptors, making the gland to secrete more Aldosterone.</a:t>
            </a:r>
          </a:p>
          <a:p>
            <a:r>
              <a:rPr lang="en-US" dirty="0" smtClean="0"/>
              <a:t>AT2R counterbalance AT1R by,</a:t>
            </a:r>
          </a:p>
          <a:p>
            <a:pPr lvl="1"/>
            <a:r>
              <a:rPr lang="en-US" dirty="0" smtClean="0"/>
              <a:t> AT1R down regulation. </a:t>
            </a:r>
          </a:p>
          <a:p>
            <a:pPr lvl="1"/>
            <a:r>
              <a:rPr lang="en-US" dirty="0" smtClean="0"/>
              <a:t>Direct inhibition of AT1R signaling.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1836 Robert </a:t>
            </a:r>
            <a:r>
              <a:rPr lang="en-US" dirty="0" err="1" smtClean="0"/>
              <a:t>Tigerstedt</a:t>
            </a:r>
            <a:r>
              <a:rPr lang="en-US" dirty="0" smtClean="0"/>
              <a:t> and Per Bergman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kidney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hypertension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LVH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1934, pathologist Harry </a:t>
            </a:r>
            <a:r>
              <a:rPr lang="en-US" dirty="0" err="1" smtClean="0"/>
              <a:t>Goldblatt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established the first animal model of hypertension.</a:t>
            </a:r>
          </a:p>
          <a:p>
            <a:r>
              <a:rPr lang="en-US" dirty="0" smtClean="0"/>
              <a:t>In 1939 -Eduardo Braun-Menendez and Irvine Page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purified </a:t>
            </a:r>
            <a:r>
              <a:rPr lang="en-US" dirty="0" err="1" smtClean="0"/>
              <a:t>Renin</a:t>
            </a:r>
            <a:r>
              <a:rPr lang="en-US" dirty="0" smtClean="0"/>
              <a:t> and </a:t>
            </a:r>
            <a:r>
              <a:rPr lang="en-US" dirty="0" err="1" smtClean="0"/>
              <a:t>angiotensinogen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AT3R action is unknown.</a:t>
            </a:r>
          </a:p>
          <a:p>
            <a:r>
              <a:rPr lang="en-US" dirty="0" smtClean="0"/>
              <a:t>AT4R appears to be involved in memory acquisition and recall.</a:t>
            </a:r>
          </a:p>
          <a:p>
            <a:r>
              <a:rPr lang="en-US" dirty="0" smtClean="0"/>
              <a:t>AT4R also mediate the release of </a:t>
            </a:r>
            <a:r>
              <a:rPr lang="en-US" dirty="0" err="1" smtClean="0"/>
              <a:t>plasminogen</a:t>
            </a:r>
            <a:r>
              <a:rPr lang="en-US" dirty="0" smtClean="0"/>
              <a:t> activator inhibitor 1 by </a:t>
            </a:r>
            <a:r>
              <a:rPr lang="en-US" dirty="0" err="1" smtClean="0"/>
              <a:t>Ang</a:t>
            </a:r>
            <a:r>
              <a:rPr lang="en-US" dirty="0" smtClean="0"/>
              <a:t> II.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001000" cy="5517360"/>
          </a:xfrm>
        </p:spPr>
        <p:txBody>
          <a:bodyPr/>
          <a:lstStyle/>
          <a:p>
            <a:r>
              <a:rPr lang="en-US" dirty="0" err="1" smtClean="0"/>
              <a:t>Ang</a:t>
            </a:r>
            <a:r>
              <a:rPr lang="en-US" dirty="0" smtClean="0"/>
              <a:t> II can be produced by renin independent pathways.</a:t>
            </a:r>
          </a:p>
          <a:p>
            <a:r>
              <a:rPr lang="en-US" dirty="0" err="1" smtClean="0"/>
              <a:t>Kallikrein</a:t>
            </a:r>
            <a:r>
              <a:rPr lang="en-US" dirty="0" smtClean="0"/>
              <a:t> and </a:t>
            </a:r>
            <a:r>
              <a:rPr lang="en-US" dirty="0" err="1" smtClean="0"/>
              <a:t>cathespin</a:t>
            </a:r>
            <a:r>
              <a:rPr lang="en-US" dirty="0" smtClean="0"/>
              <a:t>  A can convert </a:t>
            </a:r>
            <a:r>
              <a:rPr lang="en-US" dirty="0" err="1" smtClean="0"/>
              <a:t>Angiotensinogen</a:t>
            </a:r>
            <a:r>
              <a:rPr lang="en-US" dirty="0" smtClean="0"/>
              <a:t> to </a:t>
            </a:r>
            <a:r>
              <a:rPr lang="en-US" dirty="0" err="1" smtClean="0"/>
              <a:t>Ang</a:t>
            </a:r>
            <a:r>
              <a:rPr lang="en-US" dirty="0" smtClean="0"/>
              <a:t> I .</a:t>
            </a:r>
          </a:p>
          <a:p>
            <a:r>
              <a:rPr lang="en-US" dirty="0" err="1" smtClean="0"/>
              <a:t>Ang</a:t>
            </a:r>
            <a:r>
              <a:rPr lang="en-US" dirty="0" smtClean="0"/>
              <a:t> I </a:t>
            </a:r>
            <a:r>
              <a:rPr lang="en-US" dirty="0" smtClean="0">
                <a:sym typeface="Wingdings" pitchFamily="2" charset="2"/>
              </a:rPr>
              <a:t>  </a:t>
            </a:r>
            <a:r>
              <a:rPr lang="en-US" dirty="0" err="1" smtClean="0">
                <a:sym typeface="Wingdings" pitchFamily="2" charset="2"/>
              </a:rPr>
              <a:t>Ang</a:t>
            </a:r>
            <a:r>
              <a:rPr lang="en-US" dirty="0" smtClean="0">
                <a:sym typeface="Wingdings" pitchFamily="2" charset="2"/>
              </a:rPr>
              <a:t> II by ACE independent enzyme </a:t>
            </a:r>
            <a:r>
              <a:rPr lang="en-US" dirty="0" err="1" smtClean="0">
                <a:sym typeface="Wingdings" pitchFamily="2" charset="2"/>
              </a:rPr>
              <a:t>chymase</a:t>
            </a:r>
            <a:r>
              <a:rPr lang="en-US" dirty="0" smtClean="0">
                <a:sym typeface="Wingdings" pitchFamily="2" charset="2"/>
              </a:rPr>
              <a:t> ,which is present in mast cell.</a:t>
            </a:r>
          </a:p>
          <a:p>
            <a:r>
              <a:rPr lang="en-US" dirty="0" smtClean="0">
                <a:sym typeface="Wingdings" pitchFamily="2" charset="2"/>
              </a:rPr>
              <a:t>This might be one of the link b/t RAAS system and inflammatory system.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Angiotensin</a:t>
            </a:r>
            <a:r>
              <a:rPr lang="en-US" dirty="0" smtClean="0"/>
              <a:t> III –has 40% of the pressure activity of </a:t>
            </a:r>
            <a:r>
              <a:rPr lang="en-US" dirty="0" err="1" smtClean="0"/>
              <a:t>Angiotensin</a:t>
            </a:r>
            <a:r>
              <a:rPr lang="en-US" dirty="0" smtClean="0"/>
              <a:t> II, but 100% of the </a:t>
            </a:r>
            <a:r>
              <a:rPr lang="en-US" dirty="0" err="1" smtClean="0"/>
              <a:t>Aldosterone</a:t>
            </a:r>
            <a:r>
              <a:rPr lang="en-US" dirty="0" smtClean="0"/>
              <a:t>-stimulating activity. </a:t>
            </a:r>
          </a:p>
          <a:p>
            <a:pPr lvl="0"/>
            <a:r>
              <a:rPr lang="en-US" dirty="0" err="1" smtClean="0"/>
              <a:t>Angiotensin</a:t>
            </a:r>
            <a:r>
              <a:rPr lang="en-US" dirty="0" smtClean="0"/>
              <a:t> IV- unique euphoric effects in the brain.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10" t="11785" r="18763" b="5717"/>
          <a:stretch>
            <a:fillRect/>
          </a:stretch>
        </p:blipFill>
        <p:spPr bwMode="auto">
          <a:xfrm>
            <a:off x="0" y="-1"/>
            <a:ext cx="9144000" cy="689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8155" t="26042" r="43778" b="3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Aldosterone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Steroid hormone. T1/2 less than 20 minutes.</a:t>
            </a:r>
          </a:p>
          <a:p>
            <a:r>
              <a:rPr lang="en-US" dirty="0" smtClean="0"/>
              <a:t>Produced by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glomerulosa</a:t>
            </a:r>
            <a:r>
              <a:rPr lang="en-US" dirty="0" smtClean="0"/>
              <a:t> of adrenal cortex.</a:t>
            </a:r>
          </a:p>
          <a:p>
            <a:r>
              <a:rPr lang="en-US" dirty="0" smtClean="0"/>
              <a:t>Its main action on distal tubules and collecting duct.</a:t>
            </a:r>
          </a:p>
          <a:p>
            <a:r>
              <a:rPr lang="en-US" dirty="0" smtClean="0"/>
              <a:t>Sodium retention and potassium secretion. </a:t>
            </a:r>
          </a:p>
          <a:p>
            <a:r>
              <a:rPr lang="en-US" dirty="0" smtClean="0"/>
              <a:t>Place a central role in maintaining plasma sodium and arterial blood pressure.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dysregulated</a:t>
            </a:r>
            <a:r>
              <a:rPr lang="en-US" dirty="0" smtClean="0"/>
              <a:t>, </a:t>
            </a:r>
            <a:r>
              <a:rPr lang="en-US" dirty="0" err="1" smtClean="0"/>
              <a:t>aldosterone</a:t>
            </a:r>
            <a:r>
              <a:rPr lang="en-US" dirty="0" smtClean="0"/>
              <a:t> is pathogenic and contributes to the development and progression of cardiovascular and renal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6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Aldosterone secretion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Four </a:t>
            </a:r>
            <a:r>
              <a:rPr lang="en-US" dirty="0" err="1" smtClean="0"/>
              <a:t>humoral</a:t>
            </a:r>
            <a:r>
              <a:rPr lang="en-US" dirty="0" smtClean="0"/>
              <a:t> factors have been shown to play important roles in the regulation of </a:t>
            </a:r>
            <a:r>
              <a:rPr lang="en-US" dirty="0" err="1" smtClean="0"/>
              <a:t>aldosterone</a:t>
            </a:r>
            <a:r>
              <a:rPr lang="en-US" dirty="0" smtClean="0"/>
              <a:t> secretion. </a:t>
            </a:r>
          </a:p>
          <a:p>
            <a:r>
              <a:rPr lang="en-US" dirty="0" smtClean="0"/>
              <a:t>These are </a:t>
            </a:r>
            <a:r>
              <a:rPr lang="en-US" dirty="0" err="1" smtClean="0"/>
              <a:t>Angiotensin</a:t>
            </a:r>
            <a:r>
              <a:rPr lang="en-US" dirty="0" smtClean="0"/>
              <a:t> II, ACTH, Sodium and potassium. </a:t>
            </a:r>
          </a:p>
          <a:p>
            <a:pPr lvl="1"/>
            <a:r>
              <a:rPr lang="en-US" dirty="0" err="1" smtClean="0"/>
              <a:t>Angiotensin</a:t>
            </a:r>
            <a:r>
              <a:rPr lang="en-US" dirty="0" smtClean="0"/>
              <a:t> II through RAAS . </a:t>
            </a:r>
          </a:p>
          <a:p>
            <a:pPr lvl="1"/>
            <a:r>
              <a:rPr lang="en-US" dirty="0" smtClean="0"/>
              <a:t>Sodium deprivation enhances </a:t>
            </a:r>
            <a:r>
              <a:rPr lang="en-US" dirty="0" err="1" smtClean="0"/>
              <a:t>aldosterone</a:t>
            </a:r>
            <a:r>
              <a:rPr lang="en-US" dirty="0" smtClean="0"/>
              <a:t> responses to ACTH , </a:t>
            </a:r>
            <a:r>
              <a:rPr lang="en-US" dirty="0" err="1" smtClean="0"/>
              <a:t>hyperkalemia</a:t>
            </a:r>
            <a:r>
              <a:rPr lang="en-US" dirty="0" smtClean="0"/>
              <a:t> and </a:t>
            </a:r>
            <a:r>
              <a:rPr lang="en-US" dirty="0" err="1" smtClean="0"/>
              <a:t>angiotensin</a:t>
            </a:r>
            <a:r>
              <a:rPr lang="en-US" dirty="0" smtClean="0"/>
              <a:t> II. </a:t>
            </a:r>
          </a:p>
          <a:p>
            <a:pPr lvl="1"/>
            <a:r>
              <a:rPr lang="en-US" dirty="0" smtClean="0"/>
              <a:t>Sodium deprivation enhances conversion of </a:t>
            </a:r>
            <a:r>
              <a:rPr lang="en-US" dirty="0" err="1" smtClean="0"/>
              <a:t>corticosterone</a:t>
            </a:r>
            <a:r>
              <a:rPr lang="en-US" dirty="0" smtClean="0"/>
              <a:t> to </a:t>
            </a:r>
            <a:r>
              <a:rPr lang="en-US" dirty="0" err="1" smtClean="0"/>
              <a:t>aldosterone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Physiologic levels of ACTH regulate the minute-to-minute fluctuations of plasma </a:t>
            </a:r>
            <a:r>
              <a:rPr lang="en-US" dirty="0" err="1" smtClean="0"/>
              <a:t>aldosterone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Potassium depletion decreased and potassium repletion consistently increased </a:t>
            </a:r>
            <a:r>
              <a:rPr lang="en-US" dirty="0" err="1" smtClean="0"/>
              <a:t>aldosterone</a:t>
            </a:r>
            <a:r>
              <a:rPr lang="en-US" dirty="0" smtClean="0"/>
              <a:t> excretion. 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Aldosterone non hemodynamic actions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725" t="7423" r="14706" b="7132"/>
          <a:stretch>
            <a:fillRect/>
          </a:stretch>
        </p:blipFill>
        <p:spPr>
          <a:xfrm>
            <a:off x="0" y="1749468"/>
            <a:ext cx="9144000" cy="5108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ALDOSTERONE ON 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Salt and water retention.</a:t>
            </a:r>
          </a:p>
          <a:p>
            <a:r>
              <a:rPr lang="en-US" dirty="0" smtClean="0"/>
              <a:t>Provokes hypertrophy and fibrosis within vasculature and myocardium.</a:t>
            </a:r>
          </a:p>
          <a:p>
            <a:r>
              <a:rPr lang="en-US" dirty="0" smtClean="0"/>
              <a:t>Reduced compliance of vasculature</a:t>
            </a:r>
          </a:p>
          <a:p>
            <a:r>
              <a:rPr lang="en-US" dirty="0" smtClean="0"/>
              <a:t>Increased ventricular stiffness.</a:t>
            </a:r>
          </a:p>
          <a:p>
            <a:r>
              <a:rPr lang="en-US" dirty="0" smtClean="0"/>
              <a:t>Endothelial dysfunction</a:t>
            </a:r>
          </a:p>
          <a:p>
            <a:r>
              <a:rPr lang="en-US" dirty="0" err="1" smtClean="0"/>
              <a:t>Baroreceptor</a:t>
            </a:r>
            <a:r>
              <a:rPr lang="en-US" dirty="0" smtClean="0"/>
              <a:t> dysfunction</a:t>
            </a:r>
          </a:p>
          <a:p>
            <a:r>
              <a:rPr lang="en-US" dirty="0" smtClean="0"/>
              <a:t>Inhibition of NE intake. </a:t>
            </a:r>
          </a:p>
          <a:p>
            <a:r>
              <a:rPr lang="en-US" dirty="0" smtClean="0"/>
              <a:t>Increase oxidative stress and activates inflammation.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Aldosterone escape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Seen in primary </a:t>
            </a:r>
            <a:r>
              <a:rPr lang="en-US" dirty="0" err="1" smtClean="0"/>
              <a:t>hyperaldosteronism</a:t>
            </a:r>
            <a:endParaRPr lang="en-US" dirty="0" smtClean="0"/>
          </a:p>
          <a:p>
            <a:r>
              <a:rPr lang="en-US" dirty="0" smtClean="0"/>
              <a:t>Is due to pressure </a:t>
            </a:r>
            <a:r>
              <a:rPr lang="en-US" dirty="0" err="1" smtClean="0"/>
              <a:t>natriuresis</a:t>
            </a:r>
            <a:r>
              <a:rPr lang="en-US" dirty="0" smtClean="0"/>
              <a:t> and increase NO and ANP in that condition.</a:t>
            </a:r>
          </a:p>
          <a:p>
            <a:r>
              <a:rPr lang="en-US" dirty="0" smtClean="0"/>
              <a:t>That’s why edema is characteristically absent in </a:t>
            </a:r>
            <a:r>
              <a:rPr lang="en-US" dirty="0"/>
              <a:t>primary </a:t>
            </a:r>
            <a:r>
              <a:rPr lang="en-US" dirty="0" err="1"/>
              <a:t>hyperaldosteronism</a:t>
            </a:r>
            <a:endParaRPr lang="en-US" dirty="0" smtClean="0"/>
          </a:p>
          <a:p>
            <a:r>
              <a:rPr lang="en-US" dirty="0" smtClean="0"/>
              <a:t>Another type of </a:t>
            </a:r>
            <a:r>
              <a:rPr lang="en-US" dirty="0" err="1" smtClean="0"/>
              <a:t>aldosterone</a:t>
            </a:r>
            <a:r>
              <a:rPr lang="en-US" dirty="0" smtClean="0"/>
              <a:t> escape/aldosterone breakthrough seen in HF.</a:t>
            </a:r>
          </a:p>
          <a:p>
            <a:r>
              <a:rPr lang="en-US" dirty="0" smtClean="0"/>
              <a:t>Here patient may be chronically on ACEI but </a:t>
            </a:r>
            <a:r>
              <a:rPr lang="en-US" dirty="0" err="1" smtClean="0"/>
              <a:t>aldosterone</a:t>
            </a:r>
            <a:r>
              <a:rPr lang="en-US" dirty="0" smtClean="0"/>
              <a:t> level remain elevated.</a:t>
            </a:r>
          </a:p>
          <a:p>
            <a:r>
              <a:rPr lang="en-US" dirty="0" smtClean="0"/>
              <a:t>It is due to the direct stimulation of [RAAS independent] </a:t>
            </a:r>
            <a:r>
              <a:rPr lang="en-US" dirty="0" err="1" smtClean="0"/>
              <a:t>aldosterone</a:t>
            </a:r>
            <a:r>
              <a:rPr lang="en-US" dirty="0" smtClean="0"/>
              <a:t> secretion by potassium.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69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Classical RAAS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 smtClean="0"/>
              <a:t>When blood pressure falls, stimulates </a:t>
            </a:r>
            <a:r>
              <a:rPr lang="en-US" sz="3400" b="1" dirty="0" smtClean="0"/>
              <a:t>Renin</a:t>
            </a:r>
            <a:r>
              <a:rPr lang="en-US" sz="3400" dirty="0" smtClean="0"/>
              <a:t> release into the blood stream. </a:t>
            </a:r>
          </a:p>
          <a:p>
            <a:r>
              <a:rPr lang="en-US" sz="3400" dirty="0" smtClean="0"/>
              <a:t>Circulating </a:t>
            </a:r>
            <a:r>
              <a:rPr lang="en-US" sz="3400" dirty="0" err="1" smtClean="0"/>
              <a:t>renin</a:t>
            </a:r>
            <a:r>
              <a:rPr lang="en-US" sz="3400" dirty="0" smtClean="0"/>
              <a:t> cleaves hepatic </a:t>
            </a:r>
            <a:r>
              <a:rPr lang="en-US" sz="3400" dirty="0" err="1" smtClean="0"/>
              <a:t>angiotensinogen</a:t>
            </a:r>
            <a:r>
              <a:rPr lang="en-US" sz="3400" dirty="0" smtClean="0"/>
              <a:t> and generates </a:t>
            </a:r>
            <a:r>
              <a:rPr lang="en-US" sz="3400" dirty="0" err="1" smtClean="0"/>
              <a:t>angiotensin</a:t>
            </a:r>
            <a:r>
              <a:rPr lang="en-US" sz="3400" dirty="0" smtClean="0"/>
              <a:t> (</a:t>
            </a:r>
            <a:r>
              <a:rPr lang="en-US" sz="3400" dirty="0" err="1" smtClean="0"/>
              <a:t>Ang</a:t>
            </a:r>
            <a:r>
              <a:rPr lang="en-US" sz="3400" dirty="0" smtClean="0"/>
              <a:t>) I</a:t>
            </a:r>
          </a:p>
          <a:p>
            <a:r>
              <a:rPr lang="en-US" sz="3400" dirty="0" smtClean="0"/>
              <a:t>Which is converted to </a:t>
            </a:r>
            <a:r>
              <a:rPr lang="en-US" sz="3400" dirty="0" err="1" smtClean="0"/>
              <a:t>Ang</a:t>
            </a:r>
            <a:r>
              <a:rPr lang="en-US" sz="3400" dirty="0" smtClean="0"/>
              <a:t> II by pulmonary </a:t>
            </a:r>
            <a:r>
              <a:rPr lang="en-US" sz="3400" dirty="0" err="1" smtClean="0"/>
              <a:t>angiotensin</a:t>
            </a:r>
            <a:r>
              <a:rPr lang="en-US" sz="3400" dirty="0" smtClean="0"/>
              <a:t>-converting enzyme (ACE) </a:t>
            </a:r>
          </a:p>
          <a:p>
            <a:r>
              <a:rPr lang="en-US" sz="3400" b="1" dirty="0" err="1" smtClean="0"/>
              <a:t>Angiotensin</a:t>
            </a:r>
            <a:r>
              <a:rPr lang="en-US" sz="3400" b="1" dirty="0" smtClean="0"/>
              <a:t> II </a:t>
            </a:r>
            <a:r>
              <a:rPr lang="en-US" sz="3400" dirty="0" smtClean="0"/>
              <a:t>causes</a:t>
            </a:r>
          </a:p>
          <a:p>
            <a:pPr lvl="1"/>
            <a:r>
              <a:rPr lang="en-US" dirty="0" smtClean="0"/>
              <a:t>Smooth muscle cell vasoconstriction</a:t>
            </a:r>
          </a:p>
          <a:p>
            <a:pPr lvl="1"/>
            <a:r>
              <a:rPr lang="en-US" dirty="0" smtClean="0"/>
              <a:t>Stimulates the sympathetic nervous system</a:t>
            </a:r>
          </a:p>
          <a:p>
            <a:pPr lvl="1"/>
            <a:r>
              <a:rPr lang="en-US" dirty="0" smtClean="0"/>
              <a:t>↑thirst</a:t>
            </a:r>
          </a:p>
          <a:p>
            <a:pPr lvl="1"/>
            <a:r>
              <a:rPr lang="en-US" dirty="0" smtClean="0"/>
              <a:t>Promotes renal retention of salt and water</a:t>
            </a:r>
            <a:endParaRPr lang="en-US" sz="3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dirty="0" err="1" smtClean="0"/>
              <a:t>Ang</a:t>
            </a:r>
            <a:r>
              <a:rPr lang="en-US" sz="3400" dirty="0" smtClean="0"/>
              <a:t> II</a:t>
            </a:r>
            <a:r>
              <a:rPr lang="en-US" sz="3400" dirty="0" smtClean="0">
                <a:sym typeface="Wingdings" pitchFamily="2" charset="2"/>
              </a:rPr>
              <a:t></a:t>
            </a:r>
            <a:r>
              <a:rPr lang="en-US" sz="3400" dirty="0" smtClean="0"/>
              <a:t> release of </a:t>
            </a:r>
            <a:r>
              <a:rPr lang="en-US" sz="3400" b="1" dirty="0" smtClean="0"/>
              <a:t>Aldosterone</a:t>
            </a:r>
            <a:r>
              <a:rPr lang="en-US" sz="3400" dirty="0" smtClean="0"/>
              <a:t>,</a:t>
            </a:r>
          </a:p>
          <a:p>
            <a:pPr marL="742950" lvl="2" indent="-342900"/>
            <a:r>
              <a:rPr lang="en-US" sz="3000" dirty="0" smtClean="0"/>
              <a:t>Enhances tubular sodium </a:t>
            </a:r>
            <a:r>
              <a:rPr lang="en-US" sz="3000" dirty="0" err="1" smtClean="0"/>
              <a:t>reabsorption</a:t>
            </a:r>
            <a:r>
              <a:rPr lang="en-US" sz="3000" dirty="0" smtClean="0"/>
              <a:t> in the kidney </a:t>
            </a:r>
          </a:p>
          <a:p>
            <a:pPr marL="742950" lvl="2" indent="-342900"/>
            <a:r>
              <a:rPr lang="en-US" sz="3000" dirty="0" smtClean="0"/>
              <a:t>Increases the effective circulating plasma volume.</a:t>
            </a:r>
          </a:p>
          <a:p>
            <a:pPr lvl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concepts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Circulating and Tissue RAAS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RAAS was not anymore only a circulating hormonal system but also a tissue system widespread in cardiovascular organs.</a:t>
            </a:r>
          </a:p>
          <a:p>
            <a:r>
              <a:rPr lang="en-US" dirty="0" smtClean="0"/>
              <a:t>Most ACE activity in the body (</a:t>
            </a:r>
            <a:r>
              <a:rPr lang="en-US" dirty="0" err="1" smtClean="0"/>
              <a:t>upto</a:t>
            </a:r>
            <a:r>
              <a:rPr lang="en-US" dirty="0" smtClean="0"/>
              <a:t> 90% )is found in the tissues ( heart, kidney, adrenal glands), remaining 10% is found in soluble form in the </a:t>
            </a:r>
            <a:r>
              <a:rPr lang="en-US" dirty="0" err="1" smtClean="0"/>
              <a:t>interstium</a:t>
            </a:r>
            <a:r>
              <a:rPr lang="en-US" dirty="0" smtClean="0"/>
              <a:t> of vessel wall.</a:t>
            </a:r>
          </a:p>
          <a:p>
            <a:r>
              <a:rPr lang="en-US" dirty="0" smtClean="0"/>
              <a:t>Where they have not only endocrine but also </a:t>
            </a:r>
            <a:r>
              <a:rPr lang="en-US" dirty="0" err="1" smtClean="0"/>
              <a:t>paracrine</a:t>
            </a:r>
            <a:r>
              <a:rPr lang="en-US" dirty="0" smtClean="0"/>
              <a:t> and </a:t>
            </a:r>
            <a:r>
              <a:rPr lang="en-US" dirty="0" err="1" smtClean="0"/>
              <a:t>autocrine</a:t>
            </a:r>
            <a:r>
              <a:rPr lang="en-US" dirty="0" smtClean="0"/>
              <a:t> effects.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Renin</a:t>
            </a:r>
            <a:r>
              <a:rPr lang="en-US" dirty="0" smtClean="0"/>
              <a:t>, </a:t>
            </a:r>
            <a:r>
              <a:rPr lang="en-US" dirty="0" err="1" smtClean="0"/>
              <a:t>angiotensinogen</a:t>
            </a:r>
            <a:r>
              <a:rPr lang="en-US" dirty="0" smtClean="0"/>
              <a:t>, ACE, and </a:t>
            </a:r>
            <a:r>
              <a:rPr lang="en-US" dirty="0" err="1" smtClean="0"/>
              <a:t>Ang</a:t>
            </a:r>
            <a:r>
              <a:rPr lang="en-US" dirty="0" smtClean="0"/>
              <a:t> II receptors were all present in the heart. </a:t>
            </a:r>
          </a:p>
          <a:p>
            <a:r>
              <a:rPr lang="en-US" dirty="0" smtClean="0"/>
              <a:t>Up regulated in cardiac injury, volume overload, myocardial infarction and heart failure.</a:t>
            </a:r>
          </a:p>
          <a:p>
            <a:r>
              <a:rPr lang="en-US" dirty="0" smtClean="0"/>
              <a:t>ACE expression correlated with the size of myocardial infarction.</a:t>
            </a:r>
          </a:p>
          <a:p>
            <a:r>
              <a:rPr lang="en-US" dirty="0" smtClean="0"/>
              <a:t>ACE was expressed not only in the </a:t>
            </a:r>
            <a:r>
              <a:rPr lang="en-US" dirty="0" err="1" smtClean="0"/>
              <a:t>cardiomyocytes</a:t>
            </a:r>
            <a:r>
              <a:rPr lang="en-US" dirty="0" smtClean="0"/>
              <a:t>, but also in fibroblasts, macrophages, and endothelial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increase in cardiac ACE was functionally significant.</a:t>
            </a:r>
          </a:p>
          <a:p>
            <a:r>
              <a:rPr lang="en-US" dirty="0" smtClean="0"/>
              <a:t>It leads to increased </a:t>
            </a:r>
            <a:r>
              <a:rPr lang="en-US" dirty="0" err="1" smtClean="0"/>
              <a:t>intracardiac</a:t>
            </a:r>
            <a:r>
              <a:rPr lang="en-US" dirty="0" smtClean="0"/>
              <a:t> conversion of </a:t>
            </a:r>
            <a:r>
              <a:rPr lang="en-US" dirty="0" err="1" smtClean="0"/>
              <a:t>Ang</a:t>
            </a:r>
            <a:r>
              <a:rPr lang="en-US" dirty="0" smtClean="0"/>
              <a:t> I to </a:t>
            </a:r>
            <a:r>
              <a:rPr lang="en-US" dirty="0" err="1" smtClean="0"/>
              <a:t>Ang</a:t>
            </a:r>
            <a:r>
              <a:rPr lang="en-US" dirty="0" smtClean="0"/>
              <a:t> II.</a:t>
            </a:r>
          </a:p>
          <a:p>
            <a:r>
              <a:rPr lang="en-US" dirty="0" smtClean="0"/>
              <a:t>Which could potentially impair ventricular function by inducing ventricular remodeling and eventually promoting heart failure.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concepts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b="1" dirty="0" smtClean="0"/>
              <a:t>ACE2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ACE2 is a </a:t>
            </a:r>
            <a:r>
              <a:rPr lang="en-US" dirty="0" err="1" smtClean="0"/>
              <a:t>carboxypeptidase</a:t>
            </a:r>
            <a:r>
              <a:rPr lang="en-US" dirty="0" smtClean="0"/>
              <a:t> whose main function is to degrade </a:t>
            </a:r>
            <a:r>
              <a:rPr lang="en-US" dirty="0" err="1" smtClean="0"/>
              <a:t>Ang</a:t>
            </a:r>
            <a:r>
              <a:rPr lang="en-US" dirty="0" smtClean="0"/>
              <a:t> II to generate </a:t>
            </a:r>
            <a:r>
              <a:rPr lang="en-US" dirty="0" err="1" smtClean="0"/>
              <a:t>Ang</a:t>
            </a:r>
            <a:r>
              <a:rPr lang="en-US" dirty="0" smtClean="0"/>
              <a:t> 1–7.</a:t>
            </a:r>
          </a:p>
          <a:p>
            <a:r>
              <a:rPr lang="en-US" dirty="0" smtClean="0"/>
              <a:t>Predominantly located in the endothelium of coronaries and kidneys.</a:t>
            </a:r>
          </a:p>
          <a:p>
            <a:r>
              <a:rPr lang="en-US" dirty="0" smtClean="0"/>
              <a:t>ACE2 can also degrade </a:t>
            </a:r>
            <a:r>
              <a:rPr lang="en-US" dirty="0" err="1" smtClean="0"/>
              <a:t>Ang</a:t>
            </a:r>
            <a:r>
              <a:rPr lang="en-US" dirty="0" smtClean="0"/>
              <a:t> I to generate </a:t>
            </a:r>
            <a:r>
              <a:rPr lang="en-US" dirty="0" err="1" smtClean="0"/>
              <a:t>Ang</a:t>
            </a:r>
            <a:r>
              <a:rPr lang="en-US" dirty="0" smtClean="0"/>
              <a:t> 1–9, ACE2 catalytic efficiency is 400-fold higher with </a:t>
            </a:r>
            <a:r>
              <a:rPr lang="en-US" dirty="0" err="1" smtClean="0"/>
              <a:t>Ang</a:t>
            </a:r>
            <a:r>
              <a:rPr lang="en-US" dirty="0" smtClean="0"/>
              <a:t> II.</a:t>
            </a:r>
          </a:p>
          <a:p>
            <a:r>
              <a:rPr lang="en-US" dirty="0" smtClean="0"/>
              <a:t>Its main effect is the degradation of </a:t>
            </a:r>
            <a:r>
              <a:rPr lang="en-US" dirty="0" err="1" smtClean="0"/>
              <a:t>Ang</a:t>
            </a:r>
            <a:r>
              <a:rPr lang="en-US" dirty="0" smtClean="0"/>
              <a:t> II to </a:t>
            </a:r>
            <a:r>
              <a:rPr lang="en-US" dirty="0" err="1" smtClean="0"/>
              <a:t>Ang</a:t>
            </a:r>
            <a:r>
              <a:rPr lang="en-US" dirty="0" smtClean="0"/>
              <a:t> 1–7</a:t>
            </a:r>
          </a:p>
          <a:p>
            <a:r>
              <a:rPr lang="en-US" dirty="0" smtClean="0"/>
              <a:t>Neutral </a:t>
            </a:r>
            <a:r>
              <a:rPr lang="en-US" dirty="0" err="1" smtClean="0"/>
              <a:t>endopeptide</a:t>
            </a:r>
            <a:r>
              <a:rPr lang="en-US" dirty="0" smtClean="0"/>
              <a:t> [NEP]&amp; </a:t>
            </a:r>
            <a:r>
              <a:rPr lang="en-US" dirty="0" err="1" smtClean="0"/>
              <a:t>prolylendopeptidase</a:t>
            </a:r>
            <a:r>
              <a:rPr lang="en-US" dirty="0" smtClean="0"/>
              <a:t> [PEP] also convert  </a:t>
            </a:r>
            <a:r>
              <a:rPr lang="en-US" dirty="0" err="1" smtClean="0"/>
              <a:t>AngI</a:t>
            </a:r>
            <a:r>
              <a:rPr lang="en-US" dirty="0" smtClean="0"/>
              <a:t> &amp; </a:t>
            </a:r>
            <a:r>
              <a:rPr lang="en-US" dirty="0" err="1" smtClean="0"/>
              <a:t>AngII</a:t>
            </a:r>
            <a:r>
              <a:rPr lang="en-US" dirty="0" smtClean="0"/>
              <a:t> to </a:t>
            </a:r>
            <a:r>
              <a:rPr lang="en-US" dirty="0" err="1" smtClean="0"/>
              <a:t>Ang</a:t>
            </a:r>
            <a:r>
              <a:rPr lang="en-US" smtClean="0"/>
              <a:t> 1-7.{ minor pathway}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Ang</a:t>
            </a:r>
            <a:r>
              <a:rPr lang="en-US" dirty="0" smtClean="0"/>
              <a:t> 1–7 is a biologically active peptide, which exerts opposite peripheral actions to those of </a:t>
            </a:r>
            <a:r>
              <a:rPr lang="en-US" dirty="0" err="1" smtClean="0"/>
              <a:t>Ang</a:t>
            </a:r>
            <a:r>
              <a:rPr lang="en-US" dirty="0" smtClean="0"/>
              <a:t> II by binding predominantly to the Mas1 receptor (Mas1R).</a:t>
            </a:r>
          </a:p>
          <a:p>
            <a:r>
              <a:rPr lang="en-US" dirty="0" err="1" smtClean="0"/>
              <a:t>Ang</a:t>
            </a:r>
            <a:r>
              <a:rPr lang="en-US" dirty="0" smtClean="0"/>
              <a:t> 1–7 also acts on AT2R.</a:t>
            </a:r>
          </a:p>
          <a:p>
            <a:r>
              <a:rPr lang="en-US" dirty="0" err="1" smtClean="0"/>
              <a:t>Ang</a:t>
            </a:r>
            <a:r>
              <a:rPr lang="en-US" dirty="0" smtClean="0"/>
              <a:t> 1-7 opposes </a:t>
            </a:r>
            <a:r>
              <a:rPr lang="en-US" dirty="0" err="1" smtClean="0"/>
              <a:t>Ang</a:t>
            </a:r>
            <a:r>
              <a:rPr lang="en-US" dirty="0" smtClean="0"/>
              <a:t> II action, it protects organ from unchecked actions of </a:t>
            </a:r>
            <a:r>
              <a:rPr lang="en-US" dirty="0" err="1" smtClean="0"/>
              <a:t>Ang</a:t>
            </a:r>
            <a:r>
              <a:rPr lang="en-US" dirty="0" smtClean="0"/>
              <a:t> II.</a:t>
            </a:r>
          </a:p>
          <a:p>
            <a:r>
              <a:rPr lang="en-US" dirty="0" smtClean="0"/>
              <a:t>The identification of ACE2 provided evidence that the RAAS had two pathways with opposite effects.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4623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ACE/</a:t>
            </a:r>
            <a:r>
              <a:rPr lang="en-US" sz="3600" dirty="0" err="1" smtClean="0"/>
              <a:t>Ang</a:t>
            </a:r>
            <a:r>
              <a:rPr lang="en-US" sz="3600" dirty="0" smtClean="0"/>
              <a:t> II/AT1R and the new ACE2/</a:t>
            </a:r>
            <a:r>
              <a:rPr lang="en-US" sz="3600" dirty="0" err="1" smtClean="0"/>
              <a:t>Ang</a:t>
            </a:r>
            <a:r>
              <a:rPr lang="en-US" sz="3600" dirty="0" smtClean="0"/>
              <a:t> 1–7/Mas1R pathway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Imbalance in classical ACE-</a:t>
            </a:r>
            <a:r>
              <a:rPr lang="en-US" dirty="0" err="1" smtClean="0"/>
              <a:t>Ang</a:t>
            </a:r>
            <a:r>
              <a:rPr lang="en-US" dirty="0" smtClean="0"/>
              <a:t> II and ACE2-Ang 1–7 is Critical in CVD development.</a:t>
            </a:r>
          </a:p>
          <a:p>
            <a:r>
              <a:rPr lang="en-US" b="1" dirty="0" smtClean="0"/>
              <a:t>ACE2</a:t>
            </a:r>
            <a:r>
              <a:rPr lang="en-US" dirty="0" smtClean="0"/>
              <a:t> is regarded as the central regulator of the RAAS.</a:t>
            </a:r>
          </a:p>
          <a:p>
            <a:r>
              <a:rPr lang="en-US" dirty="0" smtClean="0"/>
              <a:t>As its changes can affect not only </a:t>
            </a:r>
            <a:r>
              <a:rPr lang="en-US" dirty="0" err="1" smtClean="0"/>
              <a:t>Ang</a:t>
            </a:r>
            <a:r>
              <a:rPr lang="en-US" dirty="0" smtClean="0"/>
              <a:t> II detrimental actions but also </a:t>
            </a:r>
            <a:r>
              <a:rPr lang="en-US" dirty="0" err="1" smtClean="0"/>
              <a:t>Ang</a:t>
            </a:r>
            <a:r>
              <a:rPr lang="en-US" dirty="0" smtClean="0"/>
              <a:t> 1–7 protective effects.</a:t>
            </a:r>
          </a:p>
          <a:p>
            <a:r>
              <a:rPr lang="en-US" dirty="0" smtClean="0"/>
              <a:t>For instance, a decrease in ACE2 results in activation of the </a:t>
            </a:r>
            <a:r>
              <a:rPr lang="en-US" dirty="0" err="1" smtClean="0"/>
              <a:t>Ang</a:t>
            </a:r>
            <a:r>
              <a:rPr lang="en-US" dirty="0" smtClean="0"/>
              <a:t> II/AT1R axis with a parallel reduction of </a:t>
            </a:r>
            <a:r>
              <a:rPr lang="en-US" dirty="0" err="1" smtClean="0"/>
              <a:t>Ang</a:t>
            </a:r>
            <a:r>
              <a:rPr lang="en-US" dirty="0" smtClean="0"/>
              <a:t> 1–7.</a:t>
            </a:r>
          </a:p>
          <a:p>
            <a:r>
              <a:rPr lang="en-US" dirty="0" smtClean="0"/>
              <a:t>ACE2 regulates ANP production through </a:t>
            </a:r>
            <a:r>
              <a:rPr lang="en-US" dirty="0" err="1" smtClean="0"/>
              <a:t>Ang</a:t>
            </a:r>
            <a:r>
              <a:rPr lang="en-US" dirty="0" smtClean="0"/>
              <a:t> 1–7, thereby increasing the concentration of ANP.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7569" t="25000" r="43778" b="21875"/>
          <a:stretch>
            <a:fillRect/>
          </a:stretch>
        </p:blipFill>
        <p:spPr bwMode="auto">
          <a:xfrm>
            <a:off x="-1" y="62345"/>
            <a:ext cx="9354021" cy="679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ACE2/</a:t>
            </a:r>
            <a:r>
              <a:rPr lang="en-US" dirty="0" err="1" smtClean="0"/>
              <a:t>Ang</a:t>
            </a:r>
            <a:r>
              <a:rPr lang="en-US" dirty="0" smtClean="0"/>
              <a:t>-(1–7)/</a:t>
            </a:r>
            <a:r>
              <a:rPr lang="en-US" dirty="0" err="1" smtClean="0"/>
              <a:t>Mas</a:t>
            </a:r>
            <a:r>
              <a:rPr lang="en-US" dirty="0" smtClean="0"/>
              <a:t>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ACE2/</a:t>
            </a:r>
            <a:r>
              <a:rPr lang="en-US" dirty="0" err="1" smtClean="0"/>
              <a:t>Ang</a:t>
            </a:r>
            <a:r>
              <a:rPr lang="en-US" dirty="0" smtClean="0"/>
              <a:t>-(1–7)/</a:t>
            </a:r>
            <a:r>
              <a:rPr lang="en-US" dirty="0" err="1" smtClean="0"/>
              <a:t>Mas</a:t>
            </a:r>
            <a:r>
              <a:rPr lang="en-US" dirty="0" smtClean="0"/>
              <a:t> axis  counteract most of the deleterious actions of the ACE/</a:t>
            </a:r>
            <a:r>
              <a:rPr lang="en-US" dirty="0" err="1" smtClean="0"/>
              <a:t>Ang</a:t>
            </a:r>
            <a:r>
              <a:rPr lang="en-US" dirty="0" smtClean="0"/>
              <a:t> II/AT1 receptor axis.</a:t>
            </a:r>
          </a:p>
          <a:p>
            <a:r>
              <a:rPr lang="en-US" dirty="0" smtClean="0"/>
              <a:t>Genetic deletion of </a:t>
            </a:r>
            <a:r>
              <a:rPr lang="en-US" dirty="0" err="1" smtClean="0"/>
              <a:t>Mas</a:t>
            </a:r>
            <a:r>
              <a:rPr lang="en-US" dirty="0" smtClean="0"/>
              <a:t> produces, </a:t>
            </a:r>
          </a:p>
          <a:p>
            <a:pPr lvl="1"/>
            <a:r>
              <a:rPr lang="en-US" dirty="0" smtClean="0"/>
              <a:t>Cardiac dysfunction.</a:t>
            </a:r>
          </a:p>
          <a:p>
            <a:pPr lvl="1"/>
            <a:r>
              <a:rPr lang="en-US" dirty="0" smtClean="0"/>
              <a:t>Increased blood pressure.</a:t>
            </a:r>
          </a:p>
          <a:p>
            <a:pPr lvl="1"/>
            <a:r>
              <a:rPr lang="en-US" dirty="0" smtClean="0"/>
              <a:t>Decreased </a:t>
            </a:r>
            <a:r>
              <a:rPr lang="fr-FR" dirty="0" err="1" smtClean="0"/>
              <a:t>baroreflex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Endothelial</a:t>
            </a:r>
            <a:r>
              <a:rPr lang="fr-FR" dirty="0" smtClean="0"/>
              <a:t> </a:t>
            </a:r>
            <a:r>
              <a:rPr lang="en-US" dirty="0" smtClean="0"/>
              <a:t>dysfunction.</a:t>
            </a:r>
          </a:p>
          <a:p>
            <a:pPr lvl="1"/>
            <a:r>
              <a:rPr lang="en-US" dirty="0" smtClean="0"/>
              <a:t>Reduced reproductive function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thrombogenesis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Marked changes in lipid and glucose metabolism leading to a metabolic syndrome like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concepts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(pro)</a:t>
            </a:r>
            <a:r>
              <a:rPr lang="en-US" dirty="0" err="1" smtClean="0"/>
              <a:t>renin</a:t>
            </a:r>
            <a:r>
              <a:rPr lang="en-US" dirty="0" smtClean="0"/>
              <a:t> receptor [(P)RR]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entry in the RAAS is the (pro)</a:t>
            </a:r>
            <a:r>
              <a:rPr lang="en-US" dirty="0" err="1" smtClean="0"/>
              <a:t>renin</a:t>
            </a:r>
            <a:r>
              <a:rPr lang="en-US" dirty="0" smtClean="0"/>
              <a:t> receptor [(P)RR], which is a specific receptor for both </a:t>
            </a:r>
            <a:r>
              <a:rPr lang="en-US" dirty="0" err="1" smtClean="0"/>
              <a:t>renin</a:t>
            </a:r>
            <a:r>
              <a:rPr lang="en-US" dirty="0" smtClean="0"/>
              <a:t> and its inactive precursor </a:t>
            </a:r>
            <a:r>
              <a:rPr lang="en-US" dirty="0" err="1" smtClean="0"/>
              <a:t>prorenin</a:t>
            </a:r>
            <a:r>
              <a:rPr lang="en-US" dirty="0" smtClean="0"/>
              <a:t> collectively called (pro)</a:t>
            </a:r>
            <a:r>
              <a:rPr lang="en-US" dirty="0" err="1" smtClean="0"/>
              <a:t>renin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(pro)</a:t>
            </a:r>
            <a:r>
              <a:rPr lang="en-US" dirty="0" err="1" smtClean="0"/>
              <a:t>renin</a:t>
            </a:r>
            <a:r>
              <a:rPr lang="en-US" dirty="0" smtClean="0"/>
              <a:t> binds to (P)RR it can degrade </a:t>
            </a:r>
            <a:r>
              <a:rPr lang="en-US" dirty="0" err="1" smtClean="0"/>
              <a:t>angiotensinogen</a:t>
            </a:r>
            <a:r>
              <a:rPr lang="en-US" dirty="0" smtClean="0"/>
              <a:t> to </a:t>
            </a:r>
            <a:r>
              <a:rPr lang="en-US" dirty="0" err="1" smtClean="0"/>
              <a:t>Ang</a:t>
            </a:r>
            <a:r>
              <a:rPr lang="en-US" dirty="0" smtClean="0"/>
              <a:t> I, but it can also trigger intracellular signaling pathways, which are independent of </a:t>
            </a:r>
            <a:r>
              <a:rPr lang="en-US" dirty="0" err="1" smtClean="0"/>
              <a:t>Ang</a:t>
            </a:r>
            <a:r>
              <a:rPr lang="en-US" dirty="0" smtClean="0"/>
              <a:t> II generation.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(P)RR gene polymorphism is associated  with high BP in Japanese men</a:t>
            </a:r>
          </a:p>
          <a:p>
            <a:r>
              <a:rPr lang="en-US" dirty="0" smtClean="0"/>
              <a:t>(P)RR was related to cardiovascular disease also.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10" t="48825" r="34855" b="158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(P)RR has essential functions related to the vacuolar H+-proton adenosine </a:t>
            </a:r>
            <a:r>
              <a:rPr lang="en-US" dirty="0" err="1" smtClean="0"/>
              <a:t>triphosphatase</a:t>
            </a:r>
            <a:r>
              <a:rPr lang="en-US" dirty="0" smtClean="0"/>
              <a:t> (V-</a:t>
            </a:r>
            <a:r>
              <a:rPr lang="en-US" dirty="0" err="1" smtClean="0"/>
              <a:t>ATPase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Mice with specific ATP6ap2/(P)RR knockout in </a:t>
            </a:r>
            <a:r>
              <a:rPr lang="en-US" dirty="0" err="1" smtClean="0"/>
              <a:t>cardiomyocytes</a:t>
            </a:r>
            <a:r>
              <a:rPr lang="en-US" dirty="0" smtClean="0"/>
              <a:t> ,died of severe heart failure within 3 weeks of age.</a:t>
            </a:r>
          </a:p>
          <a:p>
            <a:r>
              <a:rPr lang="en-US" dirty="0" smtClean="0"/>
              <a:t>(P)RR is also an essential partner in </a:t>
            </a:r>
            <a:r>
              <a:rPr lang="en-US" dirty="0" err="1" smtClean="0"/>
              <a:t>Wnt</a:t>
            </a:r>
            <a:r>
              <a:rPr lang="en-US" dirty="0" smtClean="0"/>
              <a:t> receptor  complex signaling.</a:t>
            </a:r>
          </a:p>
          <a:p>
            <a:r>
              <a:rPr lang="en-US" dirty="0" smtClean="0"/>
              <a:t>Which regulates normal pattering of the embryo, and in adults, cell proliferation, migration, polarity, and tissue repair.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96" t="18520" r="22549" b="5717"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977" t="11785" r="13084" b="40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Figure 1 Detailed representation of the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renin–angiotensin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system cascade.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801" y="6303542"/>
            <a:ext cx="2445120" cy="489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40" y="1123318"/>
            <a:ext cx="7804800" cy="4604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Robson A S Santos et al. J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Endocrinol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2013;216:R1-R17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 2013 Society for Endocrinology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Classical and new </a:t>
            </a:r>
            <a:r>
              <a:rPr lang="en-US" sz="3600" dirty="0" err="1" smtClean="0"/>
              <a:t>therapeutical</a:t>
            </a:r>
            <a:r>
              <a:rPr lang="en-US" sz="3600" dirty="0" smtClean="0"/>
              <a:t> options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ACEI</a:t>
            </a:r>
          </a:p>
          <a:p>
            <a:r>
              <a:rPr lang="en-US" dirty="0" smtClean="0"/>
              <a:t>ARB</a:t>
            </a:r>
          </a:p>
          <a:p>
            <a:r>
              <a:rPr lang="en-US" dirty="0" smtClean="0"/>
              <a:t>Direct </a:t>
            </a:r>
            <a:r>
              <a:rPr lang="en-US" dirty="0" err="1" smtClean="0"/>
              <a:t>renin</a:t>
            </a:r>
            <a:r>
              <a:rPr lang="en-US" dirty="0" smtClean="0"/>
              <a:t> inhibitors</a:t>
            </a:r>
          </a:p>
          <a:p>
            <a:r>
              <a:rPr lang="en-US" dirty="0" smtClean="0"/>
              <a:t>Aldosterone Inhibition.</a:t>
            </a:r>
          </a:p>
          <a:p>
            <a:pPr lvl="1"/>
            <a:r>
              <a:rPr lang="en-US" dirty="0" err="1" smtClean="0"/>
              <a:t>Mineralocorticoid</a:t>
            </a:r>
            <a:r>
              <a:rPr lang="en-US" dirty="0" smtClean="0"/>
              <a:t>-receptor antagonists</a:t>
            </a:r>
          </a:p>
          <a:p>
            <a:pPr lvl="1"/>
            <a:r>
              <a:rPr lang="en-US" dirty="0" smtClean="0"/>
              <a:t>Aldosterone </a:t>
            </a:r>
            <a:r>
              <a:rPr lang="en-US" dirty="0" err="1" smtClean="0"/>
              <a:t>synthase</a:t>
            </a:r>
            <a:r>
              <a:rPr lang="en-US" dirty="0" smtClean="0"/>
              <a:t> (CYP11B2) inhibitors- </a:t>
            </a:r>
            <a:r>
              <a:rPr lang="en-US" sz="1500" dirty="0" smtClean="0"/>
              <a:t>LCI699</a:t>
            </a:r>
          </a:p>
          <a:p>
            <a:r>
              <a:rPr lang="en-US" dirty="0" err="1" smtClean="0"/>
              <a:t>Angiotensin</a:t>
            </a:r>
            <a:r>
              <a:rPr lang="en-US" dirty="0" smtClean="0"/>
              <a:t> Receptor-</a:t>
            </a:r>
            <a:r>
              <a:rPr lang="en-US" dirty="0" err="1" smtClean="0"/>
              <a:t>Neprilysin</a:t>
            </a:r>
            <a:r>
              <a:rPr lang="en-US" dirty="0" smtClean="0"/>
              <a:t> Inhibition (</a:t>
            </a:r>
            <a:r>
              <a:rPr lang="en-US" dirty="0" err="1" smtClean="0"/>
              <a:t>ARNis</a:t>
            </a:r>
            <a:r>
              <a:rPr lang="en-US" dirty="0" smtClean="0"/>
              <a:t>)- </a:t>
            </a:r>
            <a:r>
              <a:rPr lang="en-US" sz="2000" dirty="0" err="1" smtClean="0"/>
              <a:t>Valsartan</a:t>
            </a:r>
            <a:r>
              <a:rPr lang="en-US" sz="2000" dirty="0" smtClean="0"/>
              <a:t> with the </a:t>
            </a:r>
            <a:r>
              <a:rPr lang="en-US" sz="2000" dirty="0" err="1" smtClean="0"/>
              <a:t>neprilysin</a:t>
            </a:r>
            <a:r>
              <a:rPr lang="en-US" sz="2000" dirty="0" smtClean="0"/>
              <a:t> inhibitor </a:t>
            </a:r>
            <a:r>
              <a:rPr lang="en-US" sz="2000" dirty="0" err="1" smtClean="0"/>
              <a:t>Sacubitril</a:t>
            </a:r>
            <a:endParaRPr lang="en-US" sz="2000" dirty="0" smtClean="0"/>
          </a:p>
          <a:p>
            <a:r>
              <a:rPr lang="en-US" dirty="0" smtClean="0"/>
              <a:t>(P)RR antagonist-</a:t>
            </a:r>
            <a:r>
              <a:rPr lang="en-US" sz="2000" dirty="0" smtClean="0"/>
              <a:t> HRP (“handle region” peptide)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in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Ang</a:t>
            </a:r>
            <a:r>
              <a:rPr lang="en-US" dirty="0" smtClean="0"/>
              <a:t> 1–7 administration- </a:t>
            </a:r>
            <a:r>
              <a:rPr lang="en-US" sz="2200" dirty="0" err="1" smtClean="0"/>
              <a:t>Ang</a:t>
            </a:r>
            <a:r>
              <a:rPr lang="en-US" sz="2200" dirty="0" smtClean="0"/>
              <a:t> 1–7 </a:t>
            </a:r>
            <a:r>
              <a:rPr lang="en-US" sz="2200" dirty="0" err="1" smtClean="0"/>
              <a:t>bioencapsulated</a:t>
            </a:r>
            <a:r>
              <a:rPr lang="en-US" sz="2200" dirty="0" smtClean="0"/>
              <a:t> in plant cells.</a:t>
            </a:r>
            <a:endParaRPr lang="en-US" dirty="0" smtClean="0"/>
          </a:p>
          <a:p>
            <a:r>
              <a:rPr lang="en-US" dirty="0" smtClean="0"/>
              <a:t>Mas1R agonist- </a:t>
            </a:r>
            <a:r>
              <a:rPr lang="en-US" sz="2200" dirty="0" smtClean="0"/>
              <a:t>AVE0991</a:t>
            </a:r>
          </a:p>
          <a:p>
            <a:r>
              <a:rPr lang="en-US" dirty="0" smtClean="0"/>
              <a:t>AT2R agonists- </a:t>
            </a:r>
            <a:r>
              <a:rPr lang="en-US" sz="2200" dirty="0" smtClean="0"/>
              <a:t>Compound 21 (C21)</a:t>
            </a:r>
          </a:p>
          <a:p>
            <a:r>
              <a:rPr lang="en-US" dirty="0" smtClean="0"/>
              <a:t>ACE2 Replenishing Strategies</a:t>
            </a:r>
          </a:p>
          <a:p>
            <a:pPr lvl="1"/>
            <a:r>
              <a:rPr lang="en-US" dirty="0" smtClean="0"/>
              <a:t>Adenoviral ACE2 gene transfer,</a:t>
            </a:r>
          </a:p>
          <a:p>
            <a:pPr lvl="1"/>
            <a:r>
              <a:rPr lang="en-US" dirty="0" smtClean="0"/>
              <a:t>Recombinant human ACE2 (rhACE2),</a:t>
            </a:r>
          </a:p>
          <a:p>
            <a:pPr lvl="1"/>
            <a:r>
              <a:rPr lang="en-US" dirty="0" smtClean="0"/>
              <a:t>ACE2 activators,</a:t>
            </a:r>
          </a:p>
          <a:p>
            <a:pPr lvl="1"/>
            <a:r>
              <a:rPr lang="en-US" dirty="0" smtClean="0"/>
              <a:t>Oral ACE2.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Conclusions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RAAS has been studied for more than a century.</a:t>
            </a:r>
          </a:p>
          <a:p>
            <a:r>
              <a:rPr lang="en-US" dirty="0" smtClean="0"/>
              <a:t>But still the current picture of the RAAS is that of an extremely complex pathway.</a:t>
            </a:r>
          </a:p>
          <a:p>
            <a:r>
              <a:rPr lang="en-US" dirty="0" smtClean="0"/>
              <a:t>What we do know is to block </a:t>
            </a:r>
            <a:r>
              <a:rPr lang="en-US" dirty="0" err="1" smtClean="0"/>
              <a:t>Ang</a:t>
            </a:r>
            <a:r>
              <a:rPr lang="en-US" dirty="0" smtClean="0"/>
              <a:t> II harmful effects but also to augment the activity and actions of potentially beneficial pathways, by ACE2 replenishing strategies, </a:t>
            </a:r>
            <a:r>
              <a:rPr lang="en-US" dirty="0" err="1" smtClean="0"/>
              <a:t>Ang</a:t>
            </a:r>
            <a:r>
              <a:rPr lang="en-US" dirty="0" smtClean="0"/>
              <a:t> 1–7 administration, and AT2R agonists.</a:t>
            </a:r>
          </a:p>
          <a:p>
            <a:r>
              <a:rPr lang="en-US" dirty="0" smtClean="0"/>
              <a:t>That is from </a:t>
            </a:r>
            <a:r>
              <a:rPr lang="en-US" b="1" dirty="0" smtClean="0"/>
              <a:t>RAAS inhibition to RAAS modulation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RAAS consist of -----percent of total RAAS activity.</a:t>
            </a:r>
          </a:p>
          <a:p>
            <a:r>
              <a:rPr lang="en-US" dirty="0" smtClean="0"/>
              <a:t>Central regulator of RAAS system is -----</a:t>
            </a:r>
          </a:p>
          <a:p>
            <a:r>
              <a:rPr lang="en-US" dirty="0" smtClean="0"/>
              <a:t>Name one </a:t>
            </a:r>
            <a:r>
              <a:rPr lang="en-US" dirty="0" err="1" smtClean="0"/>
              <a:t>ARNis</a:t>
            </a:r>
            <a:r>
              <a:rPr lang="en-US" dirty="0" smtClean="0"/>
              <a:t>------</a:t>
            </a:r>
          </a:p>
          <a:p>
            <a:r>
              <a:rPr lang="en-US" dirty="0" smtClean="0"/>
              <a:t>[P]RR acts through---</a:t>
            </a:r>
          </a:p>
          <a:p>
            <a:r>
              <a:rPr lang="en-US" dirty="0" smtClean="0"/>
              <a:t>Ang1-7 acts through----</a:t>
            </a:r>
          </a:p>
          <a:p>
            <a:r>
              <a:rPr lang="en-US" dirty="0" smtClean="0"/>
              <a:t>Rate limiting enzyme in RAAS system------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7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1534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The RAAS consists of a group of enzymes and peptides.</a:t>
            </a:r>
          </a:p>
          <a:p>
            <a:r>
              <a:rPr lang="en-US" dirty="0" smtClean="0"/>
              <a:t>The main function of RAAS is to control blood pressure by</a:t>
            </a:r>
          </a:p>
          <a:p>
            <a:pPr lvl="1"/>
            <a:r>
              <a:rPr lang="en-US" dirty="0" smtClean="0"/>
              <a:t>Regulating vasoconstriction, </a:t>
            </a:r>
          </a:p>
          <a:p>
            <a:pPr lvl="1"/>
            <a:r>
              <a:rPr lang="en-US" dirty="0" smtClean="0"/>
              <a:t>Sodium </a:t>
            </a:r>
            <a:r>
              <a:rPr lang="en-US" dirty="0" err="1" smtClean="0"/>
              <a:t>reabsorption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Body fluid homeostasis.</a:t>
            </a:r>
          </a:p>
          <a:p>
            <a:r>
              <a:rPr lang="en-US" dirty="0" smtClean="0"/>
              <a:t>RAAS is a life-saving system, which raise blood pressure by approximately 30mmHg in case of an acute hemorrhage.</a:t>
            </a:r>
          </a:p>
          <a:p>
            <a:r>
              <a:rPr lang="en-US" dirty="0" smtClean="0"/>
              <a:t>RAAS is a protective mechanism of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924800" cy="6019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But persistent uncontrolled activation leads to HTN and in long run end organ damage.</a:t>
            </a:r>
          </a:p>
          <a:p>
            <a:r>
              <a:rPr lang="en-US" dirty="0" smtClean="0"/>
              <a:t>ACE inhibition leads to lowering in BP.</a:t>
            </a:r>
          </a:p>
          <a:p>
            <a:r>
              <a:rPr lang="en-US" dirty="0" smtClean="0"/>
              <a:t>First ACEI came as antihypertensive(1970s).</a:t>
            </a:r>
          </a:p>
          <a:p>
            <a:r>
              <a:rPr lang="en-US" dirty="0" smtClean="0"/>
              <a:t>Later CONSENSUS and the SOLVD trials</a:t>
            </a:r>
          </a:p>
          <a:p>
            <a:r>
              <a:rPr lang="en-US" dirty="0" smtClean="0"/>
              <a:t>Showed  that </a:t>
            </a:r>
            <a:r>
              <a:rPr lang="en-US" dirty="0" err="1" smtClean="0"/>
              <a:t>Enalapril</a:t>
            </a:r>
            <a:r>
              <a:rPr lang="en-US" dirty="0" smtClean="0"/>
              <a:t> reduced overall mortality in HF by 27% and 16%. </a:t>
            </a:r>
          </a:p>
          <a:p>
            <a:r>
              <a:rPr lang="en-US" dirty="0" smtClean="0"/>
              <a:t>This suggested that the RAAS had significant non hemodynamic actions.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35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RAAS and </a:t>
            </a:r>
            <a:r>
              <a:rPr lang="en-US" dirty="0" err="1" smtClean="0"/>
              <a:t>Pathophysiology</a:t>
            </a:r>
            <a:r>
              <a:rPr lang="en-US" dirty="0" smtClean="0"/>
              <a:t> of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RAAS is activated after SNS.</a:t>
            </a:r>
          </a:p>
          <a:p>
            <a:r>
              <a:rPr lang="en-US" dirty="0" smtClean="0"/>
              <a:t>Causes RAAS activation</a:t>
            </a:r>
          </a:p>
          <a:p>
            <a:pPr lvl="1"/>
            <a:r>
              <a:rPr lang="en-US" dirty="0" smtClean="0"/>
              <a:t>Renal hypo perfusion</a:t>
            </a:r>
          </a:p>
          <a:p>
            <a:pPr lvl="1"/>
            <a:r>
              <a:rPr lang="en-US" dirty="0" smtClean="0"/>
              <a:t>Decreased filtered Na reaching distal tubule and macula </a:t>
            </a:r>
            <a:r>
              <a:rPr lang="en-US" dirty="0" err="1" smtClean="0"/>
              <a:t>densa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Increased sympathetic activation of the kidney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renin</a:t>
            </a:r>
            <a:r>
              <a:rPr lang="en-US" dirty="0" smtClean="0"/>
              <a:t> release from JGA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Calibri"/>
                <a:cs typeface="Calibri"/>
                <a:sym typeface="Wingdings" pitchFamily="2" charset="2"/>
              </a:rPr>
              <a:t>↑ </a:t>
            </a:r>
            <a:r>
              <a:rPr lang="en-US" dirty="0" err="1" smtClean="0">
                <a:latin typeface="Calibri"/>
                <a:cs typeface="Calibri"/>
                <a:sym typeface="Wingdings" pitchFamily="2" charset="2"/>
              </a:rPr>
              <a:t>Ang</a:t>
            </a:r>
            <a:r>
              <a:rPr lang="en-US" dirty="0" smtClean="0">
                <a:latin typeface="Calibri"/>
                <a:cs typeface="Calibri"/>
                <a:sym typeface="Wingdings" pitchFamily="2" charset="2"/>
              </a:rPr>
              <a:t> II &amp; Aldosterone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  <a:sym typeface="Wingdings" pitchFamily="2" charset="2"/>
              </a:rPr>
              <a:t>↑</a:t>
            </a:r>
            <a:r>
              <a:rPr lang="en-US" dirty="0" err="1" smtClean="0">
                <a:latin typeface="Calibri"/>
                <a:cs typeface="Calibri"/>
                <a:sym typeface="Wingdings" pitchFamily="2" charset="2"/>
              </a:rPr>
              <a:t>Ang</a:t>
            </a:r>
            <a:r>
              <a:rPr lang="en-US" dirty="0" smtClean="0">
                <a:latin typeface="Calibri"/>
                <a:cs typeface="Calibri"/>
                <a:sym typeface="Wingdings" pitchFamily="2" charset="2"/>
              </a:rPr>
              <a:t> II &amp; Aldosterone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Leads to </a:t>
            </a:r>
            <a:r>
              <a:rPr lang="en-US" dirty="0" err="1" smtClean="0"/>
              <a:t>neurohormonal</a:t>
            </a:r>
            <a:r>
              <a:rPr lang="en-US" dirty="0" smtClean="0"/>
              <a:t> activation by increasing release of NE from sympathetic  nerve endings</a:t>
            </a:r>
          </a:p>
          <a:p>
            <a:pPr lvl="1"/>
            <a:r>
              <a:rPr lang="en-US" dirty="0" smtClean="0"/>
              <a:t>Further increase salt and water retention  </a:t>
            </a:r>
          </a:p>
          <a:p>
            <a:pPr lvl="1"/>
            <a:r>
              <a:rPr lang="en-US" dirty="0" smtClean="0"/>
              <a:t>Ventricular hypertrophy</a:t>
            </a:r>
          </a:p>
          <a:p>
            <a:pPr lvl="1"/>
            <a:r>
              <a:rPr lang="en-US" dirty="0" smtClean="0"/>
              <a:t>Myocardial infarction</a:t>
            </a:r>
          </a:p>
          <a:p>
            <a:pPr lvl="1"/>
            <a:r>
              <a:rPr lang="en-US" dirty="0" smtClean="0"/>
              <a:t>Atherosclerosis </a:t>
            </a:r>
          </a:p>
          <a:p>
            <a:pPr lvl="1"/>
            <a:r>
              <a:rPr lang="en-US" dirty="0" smtClean="0"/>
              <a:t>Induce reactive oxygen species generation</a:t>
            </a:r>
          </a:p>
          <a:p>
            <a:pPr lvl="1"/>
            <a:r>
              <a:rPr lang="en-US" dirty="0" smtClean="0"/>
              <a:t>Tissue inflammation and fibrosis</a:t>
            </a:r>
          </a:p>
          <a:p>
            <a:pPr lvl="1"/>
            <a:r>
              <a:rPr lang="en-US" dirty="0" smtClean="0"/>
              <a:t>The regulation of cell growth and differentiation</a:t>
            </a:r>
          </a:p>
          <a:p>
            <a:pPr lvl="1"/>
            <a:r>
              <a:rPr lang="en-US" dirty="0" smtClean="0"/>
              <a:t>Apoptosis and survival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Various trails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HOPE trial </a:t>
            </a:r>
            <a:r>
              <a:rPr lang="en-US" dirty="0" err="1" smtClean="0"/>
              <a:t>ramipril</a:t>
            </a:r>
            <a:r>
              <a:rPr lang="en-US" dirty="0" smtClean="0"/>
              <a:t> on high risk patients.</a:t>
            </a:r>
          </a:p>
          <a:p>
            <a:r>
              <a:rPr lang="en-US" dirty="0" smtClean="0"/>
              <a:t>LIFE trial </a:t>
            </a:r>
            <a:r>
              <a:rPr lang="en-US" dirty="0" err="1" smtClean="0"/>
              <a:t>losartan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atenelol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EUROPA and ADVANCE trials.</a:t>
            </a:r>
          </a:p>
          <a:p>
            <a:r>
              <a:rPr lang="en-US" dirty="0" smtClean="0"/>
              <a:t>ONTARGET trial combined ACEI plus ARB- No added benefit.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1787</TotalTime>
  <Words>2319</Words>
  <Application>Microsoft Office PowerPoint</Application>
  <PresentationFormat>On-screen Show (4:3)</PresentationFormat>
  <Paragraphs>244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Metro</vt:lpstr>
      <vt:lpstr>RAAS Basic physiology and Pathophysiolgy Part-I  </vt:lpstr>
      <vt:lpstr>History</vt:lpstr>
      <vt:lpstr>Classical RAAS </vt:lpstr>
      <vt:lpstr>Slide 4</vt:lpstr>
      <vt:lpstr>Slide 5</vt:lpstr>
      <vt:lpstr>Slide 6</vt:lpstr>
      <vt:lpstr>RAAS and Pathophysiology of heart Failure</vt:lpstr>
      <vt:lpstr>↑Ang II &amp; Aldosterone </vt:lpstr>
      <vt:lpstr>Various trails </vt:lpstr>
      <vt:lpstr>RALES and EPHESUS trials </vt:lpstr>
      <vt:lpstr>Renin</vt:lpstr>
      <vt:lpstr>ACE</vt:lpstr>
      <vt:lpstr>Angiotensinogen</vt:lpstr>
      <vt:lpstr>Angiotensin II</vt:lpstr>
      <vt:lpstr>Slide 15</vt:lpstr>
      <vt:lpstr>Angiotensin II </vt:lpstr>
      <vt:lpstr>Angiotensin II Receptors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Aldosterone</vt:lpstr>
      <vt:lpstr>Aldosterone secretion regulation</vt:lpstr>
      <vt:lpstr>Aldosterone non hemodynamic actions</vt:lpstr>
      <vt:lpstr>ALDOSTERONE ON HF</vt:lpstr>
      <vt:lpstr>Aldosterone escape </vt:lpstr>
      <vt:lpstr>New concepts Circulating and Tissue RAAS</vt:lpstr>
      <vt:lpstr>Slide 31</vt:lpstr>
      <vt:lpstr>Slide 32</vt:lpstr>
      <vt:lpstr>New concepts  ACE2</vt:lpstr>
      <vt:lpstr>Slide 34</vt:lpstr>
      <vt:lpstr> ACE/Ang II/AT1R and the new ACE2/Ang 1–7/Mas1R pathway </vt:lpstr>
      <vt:lpstr>Slide 36</vt:lpstr>
      <vt:lpstr>The ACE2/Ang-(1–7)/Mas axis</vt:lpstr>
      <vt:lpstr>New concepts  (pro)renin receptor [(P)RR]</vt:lpstr>
      <vt:lpstr>Slide 39</vt:lpstr>
      <vt:lpstr>Slide 40</vt:lpstr>
      <vt:lpstr>Slide 41</vt:lpstr>
      <vt:lpstr>Slide 42</vt:lpstr>
      <vt:lpstr>Slide 43</vt:lpstr>
      <vt:lpstr>Classical and new therapeutical options</vt:lpstr>
      <vt:lpstr>Latest in queue</vt:lpstr>
      <vt:lpstr>Conclusions </vt:lpstr>
      <vt:lpstr>Questions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RAAS Basic physiology and Pathophysiolgy</dc:title>
  <dc:creator>Dell</dc:creator>
  <cp:lastModifiedBy>Dell</cp:lastModifiedBy>
  <cp:revision>81</cp:revision>
  <dcterms:created xsi:type="dcterms:W3CDTF">2016-09-25T02:24:35Z</dcterms:created>
  <dcterms:modified xsi:type="dcterms:W3CDTF">2016-10-17T19:35:34Z</dcterms:modified>
</cp:coreProperties>
</file>